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4"/>
  </p:notesMasterIdLst>
  <p:handoutMasterIdLst>
    <p:handoutMasterId r:id="rId5"/>
  </p:handoutMasterIdLst>
  <p:sldIdLst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-228" y="-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2496" y="96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6F081-8781-4431-8FD4-2CF608CD7C47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E42EF-B2A2-4428-A098-E6934E2840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6619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CA47C-B7FD-4BE9-B0E6-81BA758D95F2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716F0-385D-4F6E-BE54-A09D410D24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3426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024136-D290-48F3-A182-4C46BEB5146B}" type="datetime1">
              <a:rPr lang="en-US" smtClean="0"/>
              <a:pPr/>
              <a:t>11/17/2015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solidFill>
                  <a:schemeClr val="tx2"/>
                </a:solidFill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3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3667474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C7D44C-38B1-4D0F-9006-D5774F331095}" type="datetime1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3444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8D518A-FD4F-4358-B95B-9DB5A17160FB}" type="datetime1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5569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2A9F4F-03AD-4497-A65D-076601BD41D2}" type="datetime1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7787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FBF3AC-A781-43AA-8BD5-B12F49168B94}" type="datetime1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1796061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256A41-C91B-43FF-9881-F5DA9878418F}" type="datetime1">
              <a:rPr lang="en-US" smtClean="0"/>
              <a:pPr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9503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0">
                <a:solidFill>
                  <a:schemeClr val="accent3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0">
                <a:solidFill>
                  <a:schemeClr val="accent3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D7AA76-41EE-4C13-950E-E611B8B8FC52}" type="datetime1">
              <a:rPr lang="en-US" smtClean="0"/>
              <a:pPr/>
              <a:t>11/17/2015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3466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407A26-E7BC-4498-97E4-87AF12377CA9}" type="datetime1">
              <a:rPr lang="en-US" smtClean="0"/>
              <a:pPr/>
              <a:t>11/17/2015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0711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EA4171-1117-4486-993C-35A7470D8847}" type="datetime1">
              <a:rPr lang="en-US" smtClean="0"/>
              <a:pPr/>
              <a:t>11/17/2015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3593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A4CB8-1563-4663-81DB-74EB416C19BE}" type="datetime1">
              <a:rPr lang="en-US" smtClean="0"/>
              <a:pPr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1287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sz="180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>
            <a:extLst/>
          </a:lstStyle>
          <a:p>
            <a:fld id="{0C6724CE-2468-448B-87C1-A92EDD78369B}" type="datetime1">
              <a:rPr lang="en-US" smtClean="0"/>
              <a:pPr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3924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CD11720-76E7-46E6-B0AA-057287C42052}" type="datetime1">
              <a:rPr lang="en-US" smtClean="0"/>
              <a:pPr/>
              <a:t>11/17/2015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80654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692" y="133122"/>
            <a:ext cx="10972800" cy="914400"/>
          </a:xfrm>
        </p:spPr>
        <p:txBody>
          <a:bodyPr/>
          <a:lstStyle/>
          <a:p>
            <a:r>
              <a:rPr lang="en-US" b="1" dirty="0" smtClean="0"/>
              <a:t>KEY TAKEAWAYS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027" y="1127951"/>
            <a:ext cx="11160984" cy="5610600"/>
          </a:xfrm>
        </p:spPr>
        <p:txBody>
          <a:bodyPr>
            <a:normAutofit fontScale="92500"/>
          </a:bodyPr>
          <a:lstStyle/>
          <a:p>
            <a:r>
              <a:rPr lang="en-US" sz="2200" b="1" dirty="0" smtClean="0"/>
              <a:t>Miami</a:t>
            </a:r>
            <a:r>
              <a:rPr lang="en-US" sz="2200" dirty="0" smtClean="0"/>
              <a:t> has the most (7) Non-White personalities in a local market  &amp; the highest percentage in total talent (33%)</a:t>
            </a:r>
          </a:p>
          <a:p>
            <a:r>
              <a:rPr lang="en-US" sz="2200" b="1" dirty="0" smtClean="0"/>
              <a:t>Tampa</a:t>
            </a:r>
            <a:r>
              <a:rPr lang="en-US" sz="2200" dirty="0" smtClean="0"/>
              <a:t> is the best in terms of matching Non-White talent to the market’s demographics – 29% Non-White people, 27% Non-White personalities</a:t>
            </a:r>
          </a:p>
          <a:p>
            <a:r>
              <a:rPr lang="en-US" sz="2200" b="1" dirty="0" smtClean="0"/>
              <a:t>790 The Ticket</a:t>
            </a:r>
            <a:r>
              <a:rPr lang="en-US" sz="2200" dirty="0" smtClean="0"/>
              <a:t> is the top local station for employing Non-White personalities (5)</a:t>
            </a:r>
          </a:p>
          <a:p>
            <a:r>
              <a:rPr lang="en-US" sz="2200" b="1" dirty="0" smtClean="0"/>
              <a:t>New York</a:t>
            </a:r>
            <a:r>
              <a:rPr lang="en-US" sz="2200" dirty="0" smtClean="0"/>
              <a:t>, </a:t>
            </a:r>
            <a:r>
              <a:rPr lang="en-US" sz="2200" b="1" dirty="0" smtClean="0"/>
              <a:t>Minneapolis</a:t>
            </a:r>
            <a:r>
              <a:rPr lang="en-US" sz="2200" dirty="0" smtClean="0"/>
              <a:t> &amp; </a:t>
            </a:r>
            <a:r>
              <a:rPr lang="en-US" sz="2200" b="1" dirty="0" smtClean="0"/>
              <a:t>San Diego</a:t>
            </a:r>
            <a:r>
              <a:rPr lang="en-US" sz="2200" dirty="0" smtClean="0"/>
              <a:t> have 0 Non-White personalities</a:t>
            </a:r>
          </a:p>
          <a:p>
            <a:r>
              <a:rPr lang="en-US" sz="2200" dirty="0" smtClean="0"/>
              <a:t>Among networks, </a:t>
            </a:r>
            <a:r>
              <a:rPr lang="en-US" sz="2200" b="1" dirty="0" smtClean="0"/>
              <a:t>ESPN Radio</a:t>
            </a:r>
            <a:r>
              <a:rPr lang="en-US" sz="2200" dirty="0" smtClean="0"/>
              <a:t> performs best – 42% of their lineup is made up by Non-Whites. That’s slightly above the total percentage (37%) of Non-Whites in the Top 20 markets</a:t>
            </a:r>
          </a:p>
          <a:p>
            <a:r>
              <a:rPr lang="en-US" sz="2200" b="1" dirty="0" err="1" smtClean="0"/>
              <a:t>SiriusXM</a:t>
            </a:r>
            <a:r>
              <a:rPr lang="en-US" sz="2200" dirty="0" smtClean="0"/>
              <a:t> also does well. They employ the most (14) Non-White personalities of all national groups. Although many of their crew are PT, 29% of their weekday talent are Non-White</a:t>
            </a:r>
          </a:p>
          <a:p>
            <a:r>
              <a:rPr lang="en-US" sz="2200" b="1" dirty="0" smtClean="0"/>
              <a:t>Miami</a:t>
            </a:r>
            <a:r>
              <a:rPr lang="en-US" sz="2200" dirty="0" smtClean="0"/>
              <a:t>, </a:t>
            </a:r>
            <a:r>
              <a:rPr lang="en-US" sz="2200" b="1" dirty="0" smtClean="0"/>
              <a:t>Los Angeles</a:t>
            </a:r>
            <a:r>
              <a:rPr lang="en-US" sz="2200" dirty="0" smtClean="0"/>
              <a:t>, and </a:t>
            </a:r>
            <a:r>
              <a:rPr lang="en-US" sz="2200" b="1" dirty="0" smtClean="0"/>
              <a:t>Houston</a:t>
            </a:r>
            <a:r>
              <a:rPr lang="en-US" sz="2200" dirty="0" smtClean="0"/>
              <a:t> are the three markets where Non-Whites make up 50% of the population or more. </a:t>
            </a:r>
            <a:r>
              <a:rPr lang="en-US" sz="2200" b="1" dirty="0" smtClean="0"/>
              <a:t>New York</a:t>
            </a:r>
            <a:r>
              <a:rPr lang="en-US" sz="2200" dirty="0" smtClean="0"/>
              <a:t>, </a:t>
            </a:r>
            <a:r>
              <a:rPr lang="en-US" sz="2200" b="1" dirty="0" smtClean="0"/>
              <a:t>Dallas</a:t>
            </a:r>
            <a:r>
              <a:rPr lang="en-US" sz="2200" dirty="0" smtClean="0"/>
              <a:t>, </a:t>
            </a:r>
            <a:r>
              <a:rPr lang="en-US" sz="2200" b="1" dirty="0" smtClean="0"/>
              <a:t>Atlanta</a:t>
            </a:r>
            <a:r>
              <a:rPr lang="en-US" sz="2200" dirty="0" smtClean="0"/>
              <a:t> and </a:t>
            </a:r>
            <a:r>
              <a:rPr lang="en-US" sz="2200" b="1" dirty="0" smtClean="0"/>
              <a:t>Washington DC</a:t>
            </a:r>
            <a:r>
              <a:rPr lang="en-US" sz="2200" dirty="0" smtClean="0"/>
              <a:t> are all above 40%.</a:t>
            </a:r>
          </a:p>
          <a:p>
            <a:r>
              <a:rPr lang="en-US" sz="2200" dirty="0" smtClean="0"/>
              <a:t>Of the 49 local stations surveyed, 24 did not have a Non-White personality in their lineup. Only 11 stations employed more than 2 Non-White hosts.</a:t>
            </a:r>
          </a:p>
          <a:p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103460533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5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Nightfall design template" id="{8E782A46-4514-4890-A557-B2C16D284495}" vid="{905231CD-0261-44B0-B7D7-6EDADDAACF34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5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5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32C19C-A75B-4E3F-8B30-1035B9FCAD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TS103460533</Template>
  <TotalTime>0</TotalTime>
  <Words>210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TS103460533</vt:lpstr>
      <vt:lpstr>KEY TAKEAWAYS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2015-11-17T14:52:54Z</dcterms:created>
  <dcterms:modified xsi:type="dcterms:W3CDTF">2015-11-18T02:19:41Z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TC034605339991</vt:lpwstr>
  </property>
</Properties>
</file>