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0" r:id="rId4"/>
    <p:sldId id="261" r:id="rId5"/>
    <p:sldId id="262" r:id="rId6"/>
    <p:sldId id="263" r:id="rId7"/>
    <p:sldId id="264" r:id="rId8"/>
    <p:sldId id="26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336600"/>
    <a:srgbClr val="006600"/>
    <a:srgbClr val="0000CC"/>
    <a:srgbClr val="FFCC00"/>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8" autoAdjust="0"/>
    <p:restoredTop sz="94687" autoAdjust="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98A092E-8AC7-432B-92E9-E90C66690B33}"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8340D2-75D5-4E6E-BCE1-24760EF3A9A6}" type="slidenum">
              <a:rPr lang="en-GB"/>
              <a:pPr/>
              <a:t>1</a:t>
            </a:fld>
            <a:endParaRPr lang="en-GB"/>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EB2086-D504-4571-AD83-940C7FE4D21C}" type="slidenum">
              <a:rPr lang="en-GB"/>
              <a:pPr/>
              <a:t>2</a:t>
            </a:fld>
            <a:endParaRPr lang="en-GB"/>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F53C5C-AE50-48D4-95EC-EBB8137830B9}" type="slidenum">
              <a:rPr lang="en-GB"/>
              <a:pPr/>
              <a:t>3</a:t>
            </a:fld>
            <a:endParaRPr lang="en-GB"/>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751B58-D6EC-493D-819D-5C90F7600CD2}" type="slidenum">
              <a:rPr lang="en-GB"/>
              <a:pPr/>
              <a:t>4</a:t>
            </a:fld>
            <a:endParaRPr lang="en-GB"/>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D2E0E-08DC-43C2-9262-0BAF085BEF8E}" type="slidenum">
              <a:rPr lang="en-GB"/>
              <a:pPr/>
              <a:t>5</a:t>
            </a:fld>
            <a:endParaRPr lang="en-GB"/>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userDrawn="1"/>
        </p:nvSpPr>
        <p:spPr bwMode="auto">
          <a:xfrm>
            <a:off x="0" y="0"/>
            <a:ext cx="9144000" cy="6597650"/>
          </a:xfrm>
          <a:prstGeom prst="rect">
            <a:avLst/>
          </a:prstGeom>
          <a:solidFill>
            <a:srgbClr val="FFCC00"/>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a:xfrm>
            <a:off x="685800" y="2130425"/>
            <a:ext cx="7772400" cy="1470025"/>
          </a:xfrm>
        </p:spPr>
        <p:txBody>
          <a:bodyPr/>
          <a:lstStyle>
            <a:lvl1pPr>
              <a:defRPr sz="4800" b="1"/>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FB94D944-6DBA-4018-892B-FEE9189D2A9C}" type="slidenum">
              <a:rPr lang="en-US"/>
              <a:pPr/>
              <a:t>‹#›</a:t>
            </a:fld>
            <a:endParaRPr lang="en-US"/>
          </a:p>
        </p:txBody>
      </p:sp>
      <p:sp>
        <p:nvSpPr>
          <p:cNvPr id="3079" name="Rectangle 7"/>
          <p:cNvSpPr>
            <a:spLocks noChangeArrowheads="1"/>
          </p:cNvSpPr>
          <p:nvPr userDrawn="1"/>
        </p:nvSpPr>
        <p:spPr bwMode="auto">
          <a:xfrm>
            <a:off x="0" y="5661025"/>
            <a:ext cx="9144000" cy="1196975"/>
          </a:xfrm>
          <a:prstGeom prst="rect">
            <a:avLst/>
          </a:prstGeom>
          <a:solidFill>
            <a:srgbClr val="CC0000"/>
          </a:solidFill>
          <a:ln w="9525">
            <a:noFill/>
            <a:miter lim="800000"/>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2070100" cy="5459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7900" cy="5459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508000" y="1600200"/>
            <a:ext cx="8229600" cy="413385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8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9000" y="1600200"/>
            <a:ext cx="4038600"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9000" y="1600200"/>
            <a:ext cx="4038600"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08000" y="1600200"/>
            <a:ext cx="8229600" cy="413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7"/>
          <p:cNvSpPr>
            <a:spLocks noChangeArrowheads="1"/>
          </p:cNvSpPr>
          <p:nvPr userDrawn="1"/>
        </p:nvSpPr>
        <p:spPr bwMode="auto">
          <a:xfrm>
            <a:off x="0" y="6597650"/>
            <a:ext cx="9144000" cy="260350"/>
          </a:xfrm>
          <a:prstGeom prst="rect">
            <a:avLst/>
          </a:prstGeom>
          <a:solidFill>
            <a:srgbClr val="CC0000"/>
          </a:solidFill>
          <a:ln w="9525">
            <a:noFill/>
            <a:miter lim="800000"/>
            <a:headEnd/>
            <a:tailEnd/>
          </a:ln>
          <a:effectLst/>
        </p:spPr>
        <p:txBody>
          <a:bodyPr wrap="none" anchor="ctr"/>
          <a:lstStyle/>
          <a:p>
            <a:endParaRPr lang="en-US"/>
          </a:p>
        </p:txBody>
      </p:sp>
      <p:sp>
        <p:nvSpPr>
          <p:cNvPr id="1032" name="Rectangle 8"/>
          <p:cNvSpPr>
            <a:spLocks noChangeArrowheads="1"/>
          </p:cNvSpPr>
          <p:nvPr userDrawn="1"/>
        </p:nvSpPr>
        <p:spPr bwMode="auto">
          <a:xfrm>
            <a:off x="0" y="6308725"/>
            <a:ext cx="9144000" cy="288925"/>
          </a:xfrm>
          <a:prstGeom prst="rect">
            <a:avLst/>
          </a:prstGeom>
          <a:solidFill>
            <a:srgbClr val="FFCC00"/>
          </a:solidFill>
          <a:ln w="9525">
            <a:noFill/>
            <a:miter lim="800000"/>
            <a:headEnd/>
            <a:tailEnd/>
          </a:ln>
          <a:effectLst/>
        </p:spPr>
        <p:txBody>
          <a:bodyPr wrap="none" anchor="ctr"/>
          <a:lstStyle/>
          <a:p>
            <a:endParaRPr lang="en-US"/>
          </a:p>
        </p:txBody>
      </p:sp>
      <p:sp>
        <p:nvSpPr>
          <p:cNvPr id="1033" name="Text Box 9"/>
          <p:cNvSpPr txBox="1">
            <a:spLocks noChangeArrowheads="1"/>
          </p:cNvSpPr>
          <p:nvPr userDrawn="1"/>
        </p:nvSpPr>
        <p:spPr bwMode="auto">
          <a:xfrm>
            <a:off x="6259513" y="5789613"/>
            <a:ext cx="2776537" cy="519112"/>
          </a:xfrm>
          <a:prstGeom prst="rect">
            <a:avLst/>
          </a:prstGeom>
          <a:noFill/>
          <a:ln w="9525">
            <a:noFill/>
            <a:miter lim="800000"/>
            <a:headEnd/>
            <a:tailEnd/>
          </a:ln>
          <a:effectLst/>
        </p:spPr>
        <p:txBody>
          <a:bodyPr wrap="none">
            <a:spAutoFit/>
          </a:bodyPr>
          <a:lstStyle/>
          <a:p>
            <a:r>
              <a:rPr lang="en-GB" sz="2800" b="1">
                <a:solidFill>
                  <a:schemeClr val="tx2"/>
                </a:solidFill>
              </a:rPr>
              <a:t>company name</a:t>
            </a:r>
            <a:endParaRPr lang="en-US" sz="2800" b="1">
              <a:solidFill>
                <a:schemeClr val="tx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chemeClr val="tx2"/>
        </a:buClr>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tx2"/>
        </a:buClr>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tx2"/>
        </a:buClr>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11560" y="2132856"/>
            <a:ext cx="8134672" cy="1470025"/>
          </a:xfrm>
          <a:noFill/>
        </p:spPr>
        <p:txBody>
          <a:bodyPr/>
          <a:lstStyle/>
          <a:p>
            <a:r>
              <a:rPr lang="en-GB" sz="4000" dirty="0" smtClean="0"/>
              <a:t>The Importance of Value &amp; Belief</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Masters.jpg"/>
          <p:cNvPicPr>
            <a:picLocks noChangeAspect="1"/>
          </p:cNvPicPr>
          <p:nvPr/>
        </p:nvPicPr>
        <p:blipFill>
          <a:blip r:embed="rId3" cstate="print"/>
          <a:stretch>
            <a:fillRect/>
          </a:stretch>
        </p:blipFill>
        <p:spPr>
          <a:xfrm>
            <a:off x="1907704" y="1268760"/>
            <a:ext cx="5616624" cy="2808312"/>
          </a:xfrm>
          <a:prstGeom prst="rect">
            <a:avLst/>
          </a:prstGeom>
        </p:spPr>
      </p:pic>
      <p:sp>
        <p:nvSpPr>
          <p:cNvPr id="9" name="TextBox 8"/>
          <p:cNvSpPr txBox="1"/>
          <p:nvPr/>
        </p:nvSpPr>
        <p:spPr>
          <a:xfrm>
            <a:off x="611560" y="4653136"/>
            <a:ext cx="7992888" cy="369332"/>
          </a:xfrm>
          <a:prstGeom prst="rect">
            <a:avLst/>
          </a:prstGeom>
          <a:noFill/>
        </p:spPr>
        <p:txBody>
          <a:bodyPr wrap="square" rtlCol="0">
            <a:spAutoFit/>
          </a:bodyPr>
          <a:lstStyle/>
          <a:p>
            <a:pPr algn="ctr"/>
            <a:r>
              <a:rPr lang="en-US" b="1" dirty="0" smtClean="0">
                <a:solidFill>
                  <a:srgbClr val="006600"/>
                </a:solidFill>
                <a:latin typeface="Arial Black" pitchFamily="34" charset="0"/>
              </a:rPr>
              <a:t>What Is It Worth To You?</a:t>
            </a:r>
            <a:endParaRPr lang="en-US" b="1" dirty="0">
              <a:solidFill>
                <a:srgbClr val="006600"/>
              </a:solidFill>
              <a:latin typeface="Arial Black" pitchFamily="34" charset="0"/>
            </a:endParaRPr>
          </a:p>
        </p:txBody>
      </p:sp>
      <p:sp>
        <p:nvSpPr>
          <p:cNvPr id="11" name="TextBox 10"/>
          <p:cNvSpPr txBox="1"/>
          <p:nvPr/>
        </p:nvSpPr>
        <p:spPr>
          <a:xfrm>
            <a:off x="683568" y="404664"/>
            <a:ext cx="7848872" cy="369332"/>
          </a:xfrm>
          <a:prstGeom prst="rect">
            <a:avLst/>
          </a:prstGeom>
          <a:noFill/>
        </p:spPr>
        <p:txBody>
          <a:bodyPr wrap="square" rtlCol="0">
            <a:spAutoFit/>
          </a:bodyPr>
          <a:lstStyle/>
          <a:p>
            <a:pPr algn="ctr"/>
            <a:r>
              <a:rPr lang="en-US" b="1" dirty="0" smtClean="0">
                <a:solidFill>
                  <a:srgbClr val="006600"/>
                </a:solidFill>
                <a:latin typeface="Arial Black" pitchFamily="34" charset="0"/>
              </a:rPr>
              <a:t>2 Tickets to the 2014 Master’s Tournament</a:t>
            </a:r>
            <a:endParaRPr lang="en-US" b="1" dirty="0">
              <a:solidFill>
                <a:srgbClr val="006600"/>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27584" y="260648"/>
            <a:ext cx="6768752" cy="576064"/>
          </a:xfrm>
        </p:spPr>
        <p:txBody>
          <a:bodyPr/>
          <a:lstStyle/>
          <a:p>
            <a:pPr algn="ctr"/>
            <a:r>
              <a:rPr lang="en-US" sz="1800" dirty="0" smtClean="0">
                <a:solidFill>
                  <a:srgbClr val="002060"/>
                </a:solidFill>
                <a:latin typeface="Arial Black" pitchFamily="34" charset="0"/>
              </a:rPr>
              <a:t>A brand new Rolex Submariner Gold &amp; Steel Watch</a:t>
            </a:r>
            <a:endParaRPr lang="en-US" sz="1800" dirty="0">
              <a:solidFill>
                <a:srgbClr val="002060"/>
              </a:solidFill>
              <a:latin typeface="Arial Black" pitchFamily="34" charset="0"/>
            </a:endParaRPr>
          </a:p>
        </p:txBody>
      </p:sp>
      <p:pic>
        <p:nvPicPr>
          <p:cNvPr id="6" name="Picture 5" descr="rolex mariner.jpg"/>
          <p:cNvPicPr>
            <a:picLocks noChangeAspect="1"/>
          </p:cNvPicPr>
          <p:nvPr/>
        </p:nvPicPr>
        <p:blipFill>
          <a:blip r:embed="rId3" cstate="print"/>
          <a:stretch>
            <a:fillRect/>
          </a:stretch>
        </p:blipFill>
        <p:spPr>
          <a:xfrm>
            <a:off x="1835696" y="980728"/>
            <a:ext cx="4752528" cy="3456384"/>
          </a:xfrm>
          <a:prstGeom prst="rect">
            <a:avLst/>
          </a:prstGeom>
        </p:spPr>
      </p:pic>
      <p:sp>
        <p:nvSpPr>
          <p:cNvPr id="7" name="TextBox 6"/>
          <p:cNvSpPr txBox="1"/>
          <p:nvPr/>
        </p:nvSpPr>
        <p:spPr>
          <a:xfrm>
            <a:off x="683568" y="4797152"/>
            <a:ext cx="7920880" cy="369332"/>
          </a:xfrm>
          <a:prstGeom prst="rect">
            <a:avLst/>
          </a:prstGeom>
          <a:noFill/>
        </p:spPr>
        <p:txBody>
          <a:bodyPr wrap="square" rtlCol="0">
            <a:spAutoFit/>
          </a:bodyPr>
          <a:lstStyle/>
          <a:p>
            <a:pPr algn="ctr"/>
            <a:r>
              <a:rPr lang="en-US" sz="1800" dirty="0" smtClean="0">
                <a:solidFill>
                  <a:srgbClr val="002060"/>
                </a:solidFill>
                <a:latin typeface="Arial Black" pitchFamily="34" charset="0"/>
              </a:rPr>
              <a:t>What Is It Worth To You?</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9512" y="274638"/>
            <a:ext cx="8712968" cy="562074"/>
          </a:xfrm>
        </p:spPr>
        <p:txBody>
          <a:bodyPr/>
          <a:lstStyle/>
          <a:p>
            <a:r>
              <a:rPr lang="en-GB" sz="1800" dirty="0" smtClean="0">
                <a:solidFill>
                  <a:srgbClr val="0000CC"/>
                </a:solidFill>
                <a:latin typeface="Arial Black" pitchFamily="34" charset="0"/>
              </a:rPr>
              <a:t>Game 3 – 1 Pair of Warriors Playoff Tickets – Section 121 Row 12</a:t>
            </a:r>
            <a:endParaRPr lang="en-US" sz="1800" dirty="0">
              <a:solidFill>
                <a:srgbClr val="0000CC"/>
              </a:solidFill>
              <a:latin typeface="Arial Black" pitchFamily="34" charset="0"/>
            </a:endParaRPr>
          </a:p>
        </p:txBody>
      </p:sp>
      <p:pic>
        <p:nvPicPr>
          <p:cNvPr id="20" name="Picture 19" descr="warriors playoff tix.jpg"/>
          <p:cNvPicPr>
            <a:picLocks noChangeAspect="1"/>
          </p:cNvPicPr>
          <p:nvPr/>
        </p:nvPicPr>
        <p:blipFill>
          <a:blip r:embed="rId3" cstate="print"/>
          <a:stretch>
            <a:fillRect/>
          </a:stretch>
        </p:blipFill>
        <p:spPr>
          <a:xfrm>
            <a:off x="2267744" y="980728"/>
            <a:ext cx="3672408" cy="3672408"/>
          </a:xfrm>
          <a:prstGeom prst="rect">
            <a:avLst/>
          </a:prstGeom>
        </p:spPr>
      </p:pic>
      <p:sp>
        <p:nvSpPr>
          <p:cNvPr id="22" name="TextBox 21"/>
          <p:cNvSpPr txBox="1"/>
          <p:nvPr/>
        </p:nvSpPr>
        <p:spPr>
          <a:xfrm>
            <a:off x="2195736" y="5085184"/>
            <a:ext cx="4392488" cy="369332"/>
          </a:xfrm>
          <a:prstGeom prst="rect">
            <a:avLst/>
          </a:prstGeom>
          <a:noFill/>
        </p:spPr>
        <p:txBody>
          <a:bodyPr wrap="square" rtlCol="0">
            <a:spAutoFit/>
          </a:bodyPr>
          <a:lstStyle/>
          <a:p>
            <a:pPr algn="ctr"/>
            <a:r>
              <a:rPr lang="en-GB" sz="1800" dirty="0" smtClean="0">
                <a:solidFill>
                  <a:srgbClr val="0000CC"/>
                </a:solidFill>
                <a:latin typeface="Arial Black" pitchFamily="34" charset="0"/>
              </a:rPr>
              <a:t>What Is It Worth To You?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a:xfrm>
            <a:off x="1403648" y="274638"/>
            <a:ext cx="5472608" cy="562074"/>
          </a:xfrm>
        </p:spPr>
        <p:txBody>
          <a:bodyPr/>
          <a:lstStyle/>
          <a:p>
            <a:pPr algn="ctr"/>
            <a:r>
              <a:rPr lang="en-GB" sz="1800" dirty="0" smtClean="0">
                <a:solidFill>
                  <a:srgbClr val="003300"/>
                </a:solidFill>
                <a:latin typeface="Arial Black" pitchFamily="34" charset="0"/>
              </a:rPr>
              <a:t>A </a:t>
            </a:r>
            <a:r>
              <a:rPr lang="en-GB" sz="1800" dirty="0" err="1" smtClean="0">
                <a:solidFill>
                  <a:srgbClr val="003300"/>
                </a:solidFill>
                <a:latin typeface="Arial Black" pitchFamily="34" charset="0"/>
              </a:rPr>
              <a:t>Venti</a:t>
            </a:r>
            <a:r>
              <a:rPr lang="en-GB" sz="1800" dirty="0" smtClean="0">
                <a:solidFill>
                  <a:srgbClr val="003300"/>
                </a:solidFill>
                <a:latin typeface="Arial Black" pitchFamily="34" charset="0"/>
              </a:rPr>
              <a:t> Cup of Starbucks Coffee</a:t>
            </a:r>
            <a:endParaRPr lang="en-US" sz="1800" dirty="0">
              <a:solidFill>
                <a:srgbClr val="003300"/>
              </a:solidFill>
            </a:endParaRPr>
          </a:p>
        </p:txBody>
      </p:sp>
      <p:sp>
        <p:nvSpPr>
          <p:cNvPr id="11" name="TextBox 10"/>
          <p:cNvSpPr txBox="1"/>
          <p:nvPr/>
        </p:nvSpPr>
        <p:spPr>
          <a:xfrm>
            <a:off x="1979712" y="4725144"/>
            <a:ext cx="5112568" cy="369332"/>
          </a:xfrm>
          <a:prstGeom prst="rect">
            <a:avLst/>
          </a:prstGeom>
          <a:noFill/>
        </p:spPr>
        <p:txBody>
          <a:bodyPr wrap="square" rtlCol="0">
            <a:spAutoFit/>
          </a:bodyPr>
          <a:lstStyle/>
          <a:p>
            <a:pPr algn="ctr"/>
            <a:r>
              <a:rPr lang="en-GB" sz="1800" dirty="0" smtClean="0">
                <a:solidFill>
                  <a:srgbClr val="003300"/>
                </a:solidFill>
                <a:latin typeface="Arial Black" pitchFamily="34" charset="0"/>
              </a:rPr>
              <a:t>What Is It Worth To You?</a:t>
            </a:r>
            <a:endParaRPr lang="en-US" dirty="0" smtClean="0">
              <a:solidFill>
                <a:srgbClr val="003300"/>
              </a:solidFill>
            </a:endParaRPr>
          </a:p>
        </p:txBody>
      </p:sp>
      <p:pic>
        <p:nvPicPr>
          <p:cNvPr id="12" name="Picture 11" descr="Starbucks.jpg"/>
          <p:cNvPicPr>
            <a:picLocks noChangeAspect="1"/>
          </p:cNvPicPr>
          <p:nvPr/>
        </p:nvPicPr>
        <p:blipFill>
          <a:blip r:embed="rId3" cstate="print"/>
          <a:stretch>
            <a:fillRect/>
          </a:stretch>
        </p:blipFill>
        <p:spPr>
          <a:xfrm>
            <a:off x="1907705" y="1052736"/>
            <a:ext cx="4680519" cy="3240360"/>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600200"/>
            <a:ext cx="8342064" cy="4133850"/>
          </a:xfrm>
        </p:spPr>
        <p:txBody>
          <a:bodyPr/>
          <a:lstStyle/>
          <a:p>
            <a:pPr>
              <a:buFont typeface="Wingdings" pitchFamily="2" charset="2"/>
              <a:buChar char="Ø"/>
            </a:pPr>
            <a:r>
              <a:rPr lang="en-US" sz="2400" dirty="0" smtClean="0"/>
              <a:t>2014 Masters = $1220.00 per day on GoTickets.com</a:t>
            </a:r>
          </a:p>
          <a:p>
            <a:pPr>
              <a:buNone/>
            </a:pPr>
            <a:r>
              <a:rPr lang="en-US" sz="2000" i="1" dirty="0">
                <a:solidFill>
                  <a:srgbClr val="FF0000"/>
                </a:solidFill>
              </a:rPr>
              <a:t> </a:t>
            </a:r>
            <a:r>
              <a:rPr lang="en-US" sz="2000" i="1" dirty="0" smtClean="0">
                <a:solidFill>
                  <a:srgbClr val="FF0000"/>
                </a:solidFill>
              </a:rPr>
              <a:t>   *** $4880.00 for 4 days worth of tickets</a:t>
            </a:r>
          </a:p>
          <a:p>
            <a:pPr>
              <a:buFont typeface="Wingdings" pitchFamily="2" charset="2"/>
              <a:buChar char="Ø"/>
            </a:pPr>
            <a:endParaRPr lang="en-US" sz="2400" dirty="0" smtClean="0"/>
          </a:p>
          <a:p>
            <a:pPr>
              <a:buFont typeface="Wingdings" pitchFamily="2" charset="2"/>
              <a:buChar char="Ø"/>
            </a:pPr>
            <a:r>
              <a:rPr lang="en-US" sz="2400" dirty="0" smtClean="0"/>
              <a:t>Rolex Watch = $9,500.00  on Overstock.com</a:t>
            </a:r>
          </a:p>
          <a:p>
            <a:pPr>
              <a:buFont typeface="Wingdings" pitchFamily="2" charset="2"/>
              <a:buChar char="Ø"/>
            </a:pPr>
            <a:endParaRPr lang="en-US" sz="2400" dirty="0" smtClean="0"/>
          </a:p>
          <a:p>
            <a:pPr>
              <a:buFont typeface="Wingdings" pitchFamily="2" charset="2"/>
              <a:buChar char="Ø"/>
            </a:pPr>
            <a:r>
              <a:rPr lang="en-US" sz="2400" dirty="0" smtClean="0"/>
              <a:t>Warriors Playoff Tickets = $475.00 per ticket on Stub Hub</a:t>
            </a:r>
          </a:p>
          <a:p>
            <a:pPr>
              <a:buFont typeface="Wingdings" pitchFamily="2" charset="2"/>
              <a:buChar char="Ø"/>
            </a:pPr>
            <a:endParaRPr lang="en-US" sz="2400" dirty="0" smtClean="0"/>
          </a:p>
          <a:p>
            <a:pPr>
              <a:buFont typeface="Wingdings" pitchFamily="2" charset="2"/>
              <a:buChar char="Ø"/>
            </a:pPr>
            <a:r>
              <a:rPr lang="en-US" sz="2400" dirty="0" smtClean="0"/>
              <a:t> Starbucks </a:t>
            </a:r>
            <a:r>
              <a:rPr lang="en-US" sz="2400" dirty="0" err="1" smtClean="0"/>
              <a:t>Venti</a:t>
            </a:r>
            <a:r>
              <a:rPr lang="en-US" sz="2400" dirty="0" smtClean="0"/>
              <a:t> Coffee = $4.75 at Starbucks downstairs</a:t>
            </a:r>
            <a:endParaRPr lang="en-US" sz="2400" dirty="0"/>
          </a:p>
        </p:txBody>
      </p:sp>
      <p:sp>
        <p:nvSpPr>
          <p:cNvPr id="5" name="Rectangle 2"/>
          <p:cNvSpPr>
            <a:spLocks noGrp="1" noChangeArrowheads="1"/>
          </p:cNvSpPr>
          <p:nvPr>
            <p:ph type="title"/>
          </p:nvPr>
        </p:nvSpPr>
        <p:spPr>
          <a:xfrm>
            <a:off x="467544" y="260648"/>
            <a:ext cx="7632848" cy="1143000"/>
          </a:xfrm>
          <a:noFill/>
        </p:spPr>
        <p:txBody>
          <a:bodyPr/>
          <a:lstStyle/>
          <a:p>
            <a:pPr algn="ctr"/>
            <a:r>
              <a:rPr lang="en-GB" dirty="0" smtClean="0">
                <a:latin typeface="Arial Black" pitchFamily="34" charset="0"/>
              </a:rPr>
              <a:t>What Did It Really Cost?</a:t>
            </a:r>
            <a:endParaRPr lang="en-US" dirty="0">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pPr algn="ctr"/>
            <a:r>
              <a:rPr lang="en-GB" dirty="0" smtClean="0">
                <a:latin typeface="Arial Black" pitchFamily="34" charset="0"/>
              </a:rPr>
              <a:t>It All Starts With Belief!</a:t>
            </a:r>
            <a:endParaRPr lang="en-US" dirty="0"/>
          </a:p>
        </p:txBody>
      </p:sp>
      <p:pic>
        <p:nvPicPr>
          <p:cNvPr id="8" name="Picture 7" descr="Believe.png"/>
          <p:cNvPicPr>
            <a:picLocks noChangeAspect="1"/>
          </p:cNvPicPr>
          <p:nvPr/>
        </p:nvPicPr>
        <p:blipFill>
          <a:blip r:embed="rId2" cstate="print"/>
          <a:stretch>
            <a:fillRect/>
          </a:stretch>
        </p:blipFill>
        <p:spPr>
          <a:xfrm>
            <a:off x="2267744" y="1484784"/>
            <a:ext cx="4464496" cy="3528392"/>
          </a:xfrm>
          <a:prstGeom prst="rect">
            <a:avLst/>
          </a:prstGeom>
        </p:spPr>
      </p:pic>
      <p:pic>
        <p:nvPicPr>
          <p:cNvPr id="5" name="Picture 4" descr="windefinitely.jpg"/>
          <p:cNvPicPr>
            <a:picLocks noChangeAspect="1"/>
          </p:cNvPicPr>
          <p:nvPr/>
        </p:nvPicPr>
        <p:blipFill>
          <a:blip r:embed="rId3" cstate="print"/>
          <a:stretch>
            <a:fillRect/>
          </a:stretch>
        </p:blipFill>
        <p:spPr>
          <a:xfrm>
            <a:off x="2483768" y="1581150"/>
            <a:ext cx="4680520" cy="36957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algn="ctr"/>
            <a:r>
              <a:rPr lang="en-GB" sz="4000" dirty="0" smtClean="0">
                <a:latin typeface="Arial Black" pitchFamily="34" charset="0"/>
              </a:rPr>
              <a:t>What It Takes To Win</a:t>
            </a:r>
            <a:endParaRPr lang="en-US" sz="4000" dirty="0"/>
          </a:p>
        </p:txBody>
      </p:sp>
      <p:sp>
        <p:nvSpPr>
          <p:cNvPr id="4" name="TextBox 3"/>
          <p:cNvSpPr txBox="1"/>
          <p:nvPr/>
        </p:nvSpPr>
        <p:spPr>
          <a:xfrm>
            <a:off x="323528" y="1268760"/>
            <a:ext cx="8568952" cy="3785652"/>
          </a:xfrm>
          <a:prstGeom prst="rect">
            <a:avLst/>
          </a:prstGeom>
          <a:noFill/>
        </p:spPr>
        <p:txBody>
          <a:bodyPr wrap="square" rtlCol="0">
            <a:spAutoFit/>
          </a:bodyPr>
          <a:lstStyle/>
          <a:p>
            <a:pPr marL="342900" indent="-342900">
              <a:buAutoNum type="arabicPeriod"/>
            </a:pPr>
            <a:r>
              <a:rPr lang="en-US" sz="1600" dirty="0" smtClean="0"/>
              <a:t>Recognize that you decide what it’s worth. If you believe in it, sell it and don’t compromise your worth. The only way you receive less than your value is by accepting it. It begins and ends with your confidence in what you have to work with. </a:t>
            </a:r>
          </a:p>
          <a:p>
            <a:pPr marL="342900" indent="-342900">
              <a:buAutoNum type="arabicPeriod"/>
            </a:pPr>
            <a:endParaRPr lang="en-US" sz="1600" dirty="0" smtClean="0"/>
          </a:p>
          <a:p>
            <a:pPr marL="342900" indent="-342900">
              <a:buAutoNum type="arabicPeriod"/>
            </a:pPr>
            <a:r>
              <a:rPr lang="en-US" sz="1600" dirty="0" smtClean="0"/>
              <a:t>Be able to visualize in your mind what it will look like when you close the big deal. If you can’t see it, you won’t do it. </a:t>
            </a:r>
          </a:p>
          <a:p>
            <a:pPr marL="342900" indent="-342900">
              <a:buAutoNum type="arabicPeriod"/>
            </a:pPr>
            <a:endParaRPr lang="en-US" sz="1600" dirty="0" smtClean="0"/>
          </a:p>
          <a:p>
            <a:pPr marL="342900" indent="-342900">
              <a:buAutoNum type="arabicPeriod"/>
            </a:pPr>
            <a:r>
              <a:rPr lang="en-US" sz="1600" dirty="0" smtClean="0"/>
              <a:t>In order to earn someone’s business we must work harder, smarter &amp; further in advance than those we compete against; Everything we gain is earned thru hard work, risk taking, being smart and creative and having a great product that can deliver results!</a:t>
            </a:r>
          </a:p>
          <a:p>
            <a:pPr marL="342900" indent="-342900">
              <a:buAutoNum type="arabicPeriod"/>
            </a:pPr>
            <a:endParaRPr lang="en-US" sz="1600" dirty="0"/>
          </a:p>
          <a:p>
            <a:pPr marL="342900" indent="-342900">
              <a:buAutoNum type="arabicPeriod"/>
            </a:pPr>
            <a:r>
              <a:rPr lang="en-US" sz="1600" dirty="0" smtClean="0"/>
              <a:t>Remember (</a:t>
            </a:r>
            <a:r>
              <a:rPr lang="en-US" sz="1600" i="1" dirty="0" smtClean="0"/>
              <a:t>and never forget</a:t>
            </a:r>
            <a:r>
              <a:rPr lang="en-US" sz="1600" dirty="0" smtClean="0"/>
              <a:t>) that we have two key purposes: </a:t>
            </a:r>
          </a:p>
          <a:p>
            <a:pPr marL="342900" indent="-342900"/>
            <a:r>
              <a:rPr lang="en-US" sz="1600" dirty="0" smtClean="0"/>
              <a:t>	</a:t>
            </a:r>
          </a:p>
          <a:p>
            <a:pPr marL="342900" indent="-342900"/>
            <a:r>
              <a:rPr lang="en-US" sz="1600" dirty="0" smtClean="0"/>
              <a:t>	A) To deliver GREAT content that meets the audiences expectations &amp; generates ratings</a:t>
            </a:r>
          </a:p>
          <a:p>
            <a:pPr marL="342900" indent="-342900"/>
            <a:r>
              <a:rPr lang="en-US" sz="1600" dirty="0"/>
              <a:t>	</a:t>
            </a:r>
            <a:r>
              <a:rPr lang="en-US" sz="1600" dirty="0" smtClean="0"/>
              <a:t>B) To attract business and generate strong results thru associating with our brand</a:t>
            </a:r>
          </a:p>
        </p:txBody>
      </p:sp>
    </p:spTree>
  </p:cSld>
  <p:clrMapOvr>
    <a:masterClrMapping/>
  </p:clrMapOvr>
</p:sld>
</file>

<file path=ppt/theme/theme1.xml><?xml version="1.0" encoding="utf-8"?>
<a:theme xmlns:a="http://schemas.openxmlformats.org/drawingml/2006/main" name="Default Design">
  <a:themeElements>
    <a:clrScheme name="Default Design 15">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000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D9"/>
        </a:lt1>
        <a:dk2>
          <a:srgbClr val="CC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D9"/>
        </a:lt1>
        <a:dk2>
          <a:srgbClr val="CC0000"/>
        </a:dk2>
        <a:lt2>
          <a:srgbClr val="777777"/>
        </a:lt2>
        <a:accent1>
          <a:srgbClr val="FFCC00"/>
        </a:accent1>
        <a:accent2>
          <a:srgbClr val="FF9900"/>
        </a:accent2>
        <a:accent3>
          <a:srgbClr val="FFFFE9"/>
        </a:accent3>
        <a:accent4>
          <a:srgbClr val="000000"/>
        </a:accent4>
        <a:accent5>
          <a:srgbClr val="FFE2AA"/>
        </a:accent5>
        <a:accent6>
          <a:srgbClr val="E78A00"/>
        </a:accent6>
        <a:hlink>
          <a:srgbClr val="FF0000"/>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281</Words>
  <Application>Microsoft Office PowerPoint</Application>
  <PresentationFormat>On-screen Show (4:3)</PresentationFormat>
  <Paragraphs>35</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The Importance of Value &amp; Belief</vt:lpstr>
      <vt:lpstr>Slide 2</vt:lpstr>
      <vt:lpstr>A brand new Rolex Submariner Gold &amp; Steel Watch</vt:lpstr>
      <vt:lpstr>Game 3 – 1 Pair of Warriors Playoff Tickets – Section 121 Row 12</vt:lpstr>
      <vt:lpstr>A Venti Cup of Starbucks Coffee</vt:lpstr>
      <vt:lpstr>What Did It Really Cost?</vt:lpstr>
      <vt:lpstr>It All Starts With Belief!</vt:lpstr>
      <vt:lpstr>What It Takes To Win</vt:lpstr>
    </vt:vector>
  </TitlesOfParts>
  <Company>Presentation Magazine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and Yellow Template</dc:title>
  <dc:creator>Presentation Magazine</dc:creator>
  <cp:lastModifiedBy>JasonAleixo</cp:lastModifiedBy>
  <cp:revision>25</cp:revision>
  <dcterms:created xsi:type="dcterms:W3CDTF">2005-04-08T14:32:25Z</dcterms:created>
  <dcterms:modified xsi:type="dcterms:W3CDTF">2015-08-11T15:04:31Z</dcterms:modified>
</cp:coreProperties>
</file>